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17"/>
  </p:handoutMasterIdLst>
  <p:sldIdLst>
    <p:sldId id="256" r:id="rId3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269" r:id="rId15"/>
    <p:sldId id="270" r:id="rId16"/>
  </p:sldIdLst>
  <p:sldSz cx="9144000" cy="6858000" type="screen4x3"/>
  <p:notesSz cx="6858000" cy="9947275"/>
  <p:custDataLst>
    <p:tags r:id="rId2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 showGuides="1">
      <p:cViewPr>
        <p:scale>
          <a:sx n="80" d="100"/>
          <a:sy n="80" d="100"/>
        </p:scale>
        <p:origin x="-1554" y="-4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2" d="100"/>
          <a:sy n="62" d="100"/>
        </p:scale>
        <p:origin x="-3402" y="-84"/>
      </p:cViewPr>
      <p:guideLst>
        <p:guide orient="horz" pos="3133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ags" Target="tags/tag1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handoutMaster" Target="handoutMasters/handoutMaster1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3247BD-0472-4E57-8745-1037F4C9C24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C13CB-6628-4791-B150-5E12BC1EE0A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D5E563-4115-47D1-BEB7-53C0B02B3AB7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0D93C-7199-4FA0-850C-64C98D9D75C3}" type="datetime1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10FDC-BEA8-4970-A8C9-E53C722DAC7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63569-D78E-4E15-A18E-B73B9359591C}" type="datetime1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10FDC-BEA8-4970-A8C9-E53C722DAC7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5DDC5-2073-44AA-805C-35C246F3DFB3}" type="datetime1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10FDC-BEA8-4970-A8C9-E53C722DAC7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3ADDD-4D70-4F3B-A421-10B113882136}" type="datetime1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10FDC-BEA8-4970-A8C9-E53C722DAC7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09EF2-C403-44B4-B948-405D50CF75E8}" type="datetime1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10FDC-BEA8-4970-A8C9-E53C722DAC7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A9A7B-36A8-44B3-908D-F73F6A42BEB5}" type="datetime1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10FDC-BEA8-4970-A8C9-E53C722DAC7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ED33F-EF36-4552-9485-E53585E3C47B}" type="datetime1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10FDC-BEA8-4970-A8C9-E53C722DAC7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C32EC-473D-4C1F-BE79-A771ABE137E2}" type="datetime1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10FDC-BEA8-4970-A8C9-E53C722DAC7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A310B-4691-447D-A322-762B0E247CEB}" type="datetime1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10FDC-BEA8-4970-A8C9-E53C722DAC7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1939E-EA03-4C43-9D6D-D10B6BA1BC47}" type="datetime1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10FDC-BEA8-4970-A8C9-E53C722DAC7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FE203-E3B6-4CD4-83CB-869D13A34EF5}" type="datetime1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10FDC-BEA8-4970-A8C9-E53C722DAC7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929FDE-96AF-4755-979E-0912E24D8F1C}" type="datetime1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0FDC-BEA8-4970-A8C9-E53C722DAC7C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55576" y="620689"/>
            <a:ext cx="7772400" cy="648072"/>
          </a:xfrm>
        </p:spPr>
        <p:txBody>
          <a:bodyPr>
            <a:normAutofit fontScale="90000"/>
          </a:bodyPr>
          <a:lstStyle/>
          <a:p>
            <a:r>
              <a:rPr lang="zh-CN" altLang="zh-CN" sz="2200" b="1" dirty="0"/>
              <a:t>沈阳财政</a:t>
            </a:r>
            <a:r>
              <a:rPr lang="en-US" altLang="zh-CN" sz="2200" b="1" dirty="0"/>
              <a:t>CA</a:t>
            </a:r>
            <a:r>
              <a:rPr lang="zh-CN" altLang="zh-CN" sz="2200" b="1" dirty="0"/>
              <a:t>系统数字证书</a:t>
            </a:r>
            <a:r>
              <a:rPr lang="zh-CN" altLang="zh-CN" sz="2200" b="1" dirty="0" smtClean="0"/>
              <a:t>申请操作流程</a:t>
            </a:r>
            <a:br>
              <a:rPr lang="zh-CN" altLang="zh-CN" dirty="0"/>
            </a:b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10FDC-BEA8-4970-A8C9-E53C722DAC7C}" type="slidenum">
              <a:rPr lang="zh-CN" altLang="en-US" smtClean="0"/>
            </a:fld>
            <a:endParaRPr lang="zh-CN" altLang="en-US"/>
          </a:p>
        </p:txBody>
      </p:sp>
      <p:sp>
        <p:nvSpPr>
          <p:cNvPr id="7" name="标题 1"/>
          <p:cNvSpPr txBox="1"/>
          <p:nvPr/>
        </p:nvSpPr>
        <p:spPr>
          <a:xfrm>
            <a:off x="457200" y="62981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1600" dirty="0" smtClean="0"/>
              <a:t>1</a:t>
            </a:r>
            <a:r>
              <a:rPr lang="zh-CN" altLang="en-US" sz="1600" dirty="0" smtClean="0"/>
              <a:t>、登录辽宁省财政厅</a:t>
            </a:r>
            <a:r>
              <a:rPr lang="en-US" altLang="zh-CN" sz="1600" dirty="0" smtClean="0"/>
              <a:t>CA</a:t>
            </a:r>
            <a:r>
              <a:rPr lang="zh-CN" altLang="en-US" sz="1600" dirty="0" smtClean="0"/>
              <a:t>数字证书办理平台</a:t>
            </a:r>
            <a:endParaRPr lang="zh-CN" altLang="en-US" sz="1600" dirty="0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41" t="29998" r="31404" b="25966"/>
          <a:stretch>
            <a:fillRect/>
          </a:stretch>
        </p:blipFill>
        <p:spPr bwMode="auto">
          <a:xfrm>
            <a:off x="251520" y="1729474"/>
            <a:ext cx="8435280" cy="4579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矩形标注 12"/>
          <p:cNvSpPr/>
          <p:nvPr/>
        </p:nvSpPr>
        <p:spPr>
          <a:xfrm>
            <a:off x="5724128" y="4149080"/>
            <a:ext cx="2160240" cy="1224136"/>
          </a:xfrm>
          <a:prstGeom prst="wedgeRectCallout">
            <a:avLst>
              <a:gd name="adj1" fmla="val -90195"/>
              <a:gd name="adj2" fmla="val -7234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800" b="1" dirty="0" smtClean="0"/>
              <a:t>22707070</a:t>
            </a:r>
            <a:endParaRPr lang="zh-CN" altLang="en-US" sz="2800" b="1" dirty="0"/>
          </a:p>
        </p:txBody>
      </p:sp>
      <p:sp>
        <p:nvSpPr>
          <p:cNvPr id="14" name="矩形标注 13"/>
          <p:cNvSpPr/>
          <p:nvPr/>
        </p:nvSpPr>
        <p:spPr>
          <a:xfrm>
            <a:off x="5724128" y="1412776"/>
            <a:ext cx="2160240" cy="1224136"/>
          </a:xfrm>
          <a:prstGeom prst="wedgeRectCallout">
            <a:avLst>
              <a:gd name="adj1" fmla="val -89462"/>
              <a:gd name="adj2" fmla="val 75111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800" b="1" dirty="0" smtClean="0"/>
              <a:t>输入统一</a:t>
            </a:r>
            <a:r>
              <a:rPr lang="zh-CN" altLang="en-US" sz="2800" b="1" dirty="0" smtClean="0">
                <a:sym typeface="+mn-ea"/>
              </a:rPr>
              <a:t>社会</a:t>
            </a:r>
            <a:r>
              <a:rPr lang="zh-CN" altLang="en-US" sz="2800" b="1" dirty="0" smtClean="0"/>
              <a:t>信用代码</a:t>
            </a:r>
            <a:endParaRPr lang="zh-CN" alt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2800" dirty="0" smtClean="0"/>
              <a:t>10</a:t>
            </a:r>
            <a:r>
              <a:rPr lang="zh-CN" altLang="en-US" sz="2800" dirty="0" smtClean="0"/>
              <a:t>、查看受理状态</a:t>
            </a:r>
            <a:endParaRPr lang="zh-CN" altLang="en-US" sz="2800" dirty="0"/>
          </a:p>
        </p:txBody>
      </p:sp>
      <p:pic>
        <p:nvPicPr>
          <p:cNvPr id="5" name="内容占位符 4"/>
          <p:cNvPicPr>
            <a:picLocks noGrp="1"/>
          </p:cNvPicPr>
          <p:nvPr>
            <p:ph idx="1"/>
          </p:nvPr>
        </p:nvPicPr>
        <p:blipFill rotWithShape="1">
          <a:blip r:embed="rId1"/>
          <a:srcRect t="8479" b="38169"/>
          <a:stretch>
            <a:fillRect/>
          </a:stretch>
        </p:blipFill>
        <p:spPr>
          <a:xfrm>
            <a:off x="457200" y="1484784"/>
            <a:ext cx="8229600" cy="4536504"/>
          </a:xfrm>
          <a:prstGeom prst="rect">
            <a:avLst/>
          </a:prstGeom>
        </p:spPr>
      </p:pic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10FDC-BEA8-4970-A8C9-E53C722DAC7C}" type="slidenum">
              <a:rPr lang="zh-CN" altLang="en-US" smtClean="0"/>
            </a:fld>
            <a:endParaRPr lang="zh-CN" altLang="en-US"/>
          </a:p>
        </p:txBody>
      </p:sp>
      <p:sp>
        <p:nvSpPr>
          <p:cNvPr id="8" name="矩形标注 7"/>
          <p:cNvSpPr/>
          <p:nvPr/>
        </p:nvSpPr>
        <p:spPr>
          <a:xfrm>
            <a:off x="5458556" y="4941168"/>
            <a:ext cx="3240360" cy="1224136"/>
          </a:xfrm>
          <a:prstGeom prst="wedgeRectCallout">
            <a:avLst>
              <a:gd name="adj1" fmla="val -33024"/>
              <a:gd name="adj2" fmla="val -120849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800" b="1" dirty="0" smtClean="0"/>
              <a:t>受理状态</a:t>
            </a:r>
            <a:endParaRPr lang="zh-CN" alt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82354"/>
          </a:xfrm>
        </p:spPr>
        <p:txBody>
          <a:bodyPr>
            <a:normAutofit/>
          </a:bodyPr>
          <a:lstStyle/>
          <a:p>
            <a:r>
              <a:rPr lang="en-US" altLang="zh-CN" sz="2800" dirty="0" smtClean="0"/>
              <a:t>11</a:t>
            </a:r>
            <a:r>
              <a:rPr lang="zh-CN" altLang="en-US" sz="2800" dirty="0" smtClean="0"/>
              <a:t>、状态显示已受理三</a:t>
            </a:r>
            <a:r>
              <a:rPr lang="zh-CN" altLang="en-US" sz="2800" dirty="0"/>
              <a:t>个工作日后</a:t>
            </a:r>
            <a:r>
              <a:rPr lang="zh-CN" altLang="en-US" sz="2800" dirty="0" smtClean="0"/>
              <a:t>携带下载打印申请表</a:t>
            </a:r>
            <a:r>
              <a:rPr lang="zh-CN" altLang="en-US" sz="2800" dirty="0"/>
              <a:t>实物件（加盖公章）、组织机构代码证（统一</a:t>
            </a:r>
            <a:r>
              <a:rPr lang="zh-CN" altLang="en-US" sz="2800" dirty="0">
                <a:sym typeface="+mn-ea"/>
              </a:rPr>
              <a:t>社会</a:t>
            </a:r>
            <a:r>
              <a:rPr lang="zh-CN" altLang="en-US" sz="2800" dirty="0"/>
              <a:t>信用代码）复印件、申请人身份证</a:t>
            </a:r>
            <a:r>
              <a:rPr lang="zh-CN" altLang="en-US" sz="2800" dirty="0" smtClean="0"/>
              <a:t>复印件（</a:t>
            </a:r>
            <a:r>
              <a:rPr lang="zh-CN" altLang="zh-CN" sz="2800" b="1" dirty="0"/>
              <a:t>注明用于办理财政</a:t>
            </a:r>
            <a:r>
              <a:rPr lang="en-US" altLang="zh-CN" sz="2800" b="1" dirty="0"/>
              <a:t>CA</a:t>
            </a:r>
            <a:r>
              <a:rPr lang="zh-CN" altLang="zh-CN" sz="2800" b="1" dirty="0"/>
              <a:t>数字证书</a:t>
            </a:r>
            <a:r>
              <a:rPr lang="zh-CN" altLang="en-US" sz="2800" dirty="0" smtClean="0"/>
              <a:t>）到</a:t>
            </a:r>
            <a:r>
              <a:rPr lang="zh-CN" altLang="en-US" sz="2800" dirty="0"/>
              <a:t>政务服务保障三</a:t>
            </a:r>
            <a:r>
              <a:rPr lang="zh-CN" altLang="en-US" sz="2800" dirty="0" smtClean="0"/>
              <a:t>部</a:t>
            </a:r>
            <a:br>
              <a:rPr lang="en-US" altLang="zh-CN" sz="2800" dirty="0" smtClean="0"/>
            </a:br>
            <a:r>
              <a:rPr lang="zh-CN" altLang="en-US" sz="2800" dirty="0" smtClean="0"/>
              <a:t>领取</a:t>
            </a:r>
            <a:r>
              <a:rPr lang="zh-CN" altLang="en-US" sz="2800" dirty="0"/>
              <a:t>证书介质</a:t>
            </a:r>
            <a:br>
              <a:rPr lang="zh-CN" altLang="en-US" sz="2800" dirty="0"/>
            </a:br>
            <a:endParaRPr lang="zh-CN" altLang="en-US" sz="2800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711" b="49295"/>
          <a:stretch>
            <a:fillRect/>
          </a:stretch>
        </p:blipFill>
        <p:spPr bwMode="auto">
          <a:xfrm>
            <a:off x="457200" y="2708921"/>
            <a:ext cx="8229600" cy="2520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10FDC-BEA8-4970-A8C9-E53C722DAC7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2800" dirty="0" smtClean="0"/>
              <a:t>12</a:t>
            </a:r>
            <a:r>
              <a:rPr lang="zh-CN" altLang="en-US" sz="2800" dirty="0" smtClean="0"/>
              <a:t>、下载打印</a:t>
            </a:r>
            <a:endParaRPr lang="zh-CN" altLang="en-US" sz="2800" dirty="0"/>
          </a:p>
        </p:txBody>
      </p:sp>
      <p:pic>
        <p:nvPicPr>
          <p:cNvPr id="5" name="内容占位符 4"/>
          <p:cNvPicPr>
            <a:picLocks noGrp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457200" y="1630902"/>
            <a:ext cx="8229600" cy="4464558"/>
          </a:xfrm>
          <a:prstGeom prst="rect">
            <a:avLst/>
          </a:prstGeom>
        </p:spPr>
      </p:pic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10FDC-BEA8-4970-A8C9-E53C722DAC7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联系方式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1</a:t>
            </a:r>
            <a:r>
              <a:rPr lang="zh-CN" altLang="en-US" dirty="0" smtClean="0"/>
              <a:t>、证书申报领取事项</a:t>
            </a:r>
            <a:endParaRPr lang="en-US" altLang="zh-CN" dirty="0" smtClean="0"/>
          </a:p>
          <a:p>
            <a:r>
              <a:rPr lang="zh-CN" altLang="en-US" dirty="0" smtClean="0"/>
              <a:t>       联系人：杨浩 刘璐</a:t>
            </a:r>
            <a:endParaRPr lang="en-US" altLang="zh-CN" dirty="0" smtClean="0"/>
          </a:p>
          <a:p>
            <a:r>
              <a:rPr lang="zh-CN" altLang="en-US" dirty="0" smtClean="0"/>
              <a:t>       联系电话：</a:t>
            </a:r>
            <a:r>
              <a:rPr lang="en-US" altLang="zh-CN" dirty="0" smtClean="0"/>
              <a:t>22873741</a:t>
            </a:r>
            <a:endParaRPr lang="en-US" altLang="zh-CN" dirty="0" smtClean="0"/>
          </a:p>
          <a:p>
            <a:r>
              <a:rPr lang="en-US" altLang="zh-CN" dirty="0" smtClean="0"/>
              <a:t>2</a:t>
            </a:r>
            <a:r>
              <a:rPr lang="zh-CN" altLang="en-US" dirty="0" smtClean="0"/>
              <a:t>、国库支付电子化业务</a:t>
            </a:r>
            <a:endParaRPr lang="en-US" altLang="zh-CN" dirty="0" smtClean="0"/>
          </a:p>
          <a:p>
            <a:r>
              <a:rPr lang="en-US" altLang="zh-CN" dirty="0"/>
              <a:t> </a:t>
            </a:r>
            <a:r>
              <a:rPr lang="zh-CN" altLang="en-US" dirty="0"/>
              <a:t> </a:t>
            </a:r>
            <a:r>
              <a:rPr lang="zh-CN" altLang="en-US" dirty="0" smtClean="0"/>
              <a:t>     联系人：金真</a:t>
            </a:r>
            <a:endParaRPr lang="en-US" altLang="zh-CN" dirty="0"/>
          </a:p>
          <a:p>
            <a:r>
              <a:rPr lang="zh-CN" altLang="en-US" dirty="0"/>
              <a:t>       联系电话</a:t>
            </a:r>
            <a:r>
              <a:rPr lang="zh-CN" altLang="en-US" dirty="0" smtClean="0"/>
              <a:t>：</a:t>
            </a:r>
            <a:r>
              <a:rPr lang="en-US" altLang="zh-CN" dirty="0" smtClean="0"/>
              <a:t>22827076      </a:t>
            </a:r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10FDC-BEA8-4970-A8C9-E53C722DAC7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2800" dirty="0" smtClean="0"/>
              <a:t>2</a:t>
            </a:r>
            <a:r>
              <a:rPr lang="zh-CN" altLang="en-US" sz="2800" dirty="0" smtClean="0"/>
              <a:t>、选择需办理业务</a:t>
            </a:r>
            <a:endParaRPr lang="zh-CN" altLang="en-US" sz="28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10FDC-BEA8-4970-A8C9-E53C722DAC7C}" type="slidenum">
              <a:rPr lang="zh-CN" altLang="en-US" smtClean="0"/>
            </a:fld>
            <a:endParaRPr lang="zh-CN" altLang="en-US"/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721" b="37422"/>
          <a:stretch>
            <a:fillRect/>
          </a:stretch>
        </p:blipFill>
        <p:spPr bwMode="auto">
          <a:xfrm>
            <a:off x="457200" y="1052736"/>
            <a:ext cx="8229600" cy="4968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2800" dirty="0" smtClean="0"/>
              <a:t>3</a:t>
            </a:r>
            <a:r>
              <a:rPr lang="zh-CN" altLang="en-US" sz="2800" dirty="0" smtClean="0"/>
              <a:t>、机构数字证书（</a:t>
            </a:r>
            <a:r>
              <a:rPr lang="en-US" altLang="zh-CN" sz="2800" dirty="0" smtClean="0"/>
              <a:t>CA</a:t>
            </a:r>
            <a:r>
              <a:rPr lang="zh-CN" altLang="en-US" sz="2800" dirty="0" smtClean="0"/>
              <a:t>）业务</a:t>
            </a:r>
            <a:endParaRPr lang="zh-CN" altLang="en-US" sz="2800" dirty="0"/>
          </a:p>
        </p:txBody>
      </p:sp>
      <p:pic>
        <p:nvPicPr>
          <p:cNvPr id="4" name="内容占位符 3"/>
          <p:cNvPicPr>
            <a:picLocks noGrp="1"/>
          </p:cNvPicPr>
          <p:nvPr>
            <p:ph idx="1"/>
          </p:nvPr>
        </p:nvPicPr>
        <p:blipFill rotWithShape="1">
          <a:blip r:embed="rId1"/>
          <a:srcRect t="8731" b="40951"/>
          <a:stretch>
            <a:fillRect/>
          </a:stretch>
        </p:blipFill>
        <p:spPr>
          <a:xfrm>
            <a:off x="457200" y="1412776"/>
            <a:ext cx="8229600" cy="4320480"/>
          </a:xfrm>
          <a:prstGeom prst="rect">
            <a:avLst/>
          </a:prstGeom>
        </p:spPr>
      </p:pic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10FDC-BEA8-4970-A8C9-E53C722DAC7C}" type="slidenum">
              <a:rPr lang="zh-CN" altLang="en-US" smtClean="0"/>
            </a:fld>
            <a:endParaRPr lang="zh-CN" altLang="en-US"/>
          </a:p>
        </p:txBody>
      </p:sp>
      <p:sp>
        <p:nvSpPr>
          <p:cNvPr id="8" name="矩形标注 7"/>
          <p:cNvSpPr/>
          <p:nvPr/>
        </p:nvSpPr>
        <p:spPr>
          <a:xfrm>
            <a:off x="1835696" y="2132856"/>
            <a:ext cx="3240360" cy="1224136"/>
          </a:xfrm>
          <a:prstGeom prst="wedgeRectCallout">
            <a:avLst>
              <a:gd name="adj1" fmla="val -68573"/>
              <a:gd name="adj2" fmla="val 20785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800" b="1" dirty="0" smtClean="0"/>
              <a:t>点击增加</a:t>
            </a:r>
            <a:endParaRPr lang="zh-CN" alt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2800" dirty="0" smtClean="0"/>
              <a:t>4</a:t>
            </a:r>
            <a:r>
              <a:rPr lang="zh-CN" altLang="en-US" sz="2800" dirty="0" smtClean="0"/>
              <a:t>、填写信息并提交</a:t>
            </a:r>
            <a:endParaRPr lang="zh-CN" altLang="en-US" sz="2800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10FDC-BEA8-4970-A8C9-E53C722DAC7C}" type="slidenum">
              <a:rPr lang="zh-CN" altLang="en-US" smtClean="0"/>
            </a:fld>
            <a:endParaRPr lang="zh-CN" altLang="en-US"/>
          </a:p>
        </p:txBody>
      </p:sp>
      <p:pic>
        <p:nvPicPr>
          <p:cNvPr id="2052" name="Picture 4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74" t="10551" r="20274" b="8323"/>
          <a:stretch>
            <a:fillRect/>
          </a:stretch>
        </p:blipFill>
        <p:spPr bwMode="auto">
          <a:xfrm>
            <a:off x="899592" y="1194268"/>
            <a:ext cx="7416824" cy="5187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矩形标注 9"/>
          <p:cNvSpPr/>
          <p:nvPr/>
        </p:nvSpPr>
        <p:spPr>
          <a:xfrm>
            <a:off x="4860032" y="4005064"/>
            <a:ext cx="3240360" cy="1224136"/>
          </a:xfrm>
          <a:prstGeom prst="wedgeRectCallout">
            <a:avLst>
              <a:gd name="adj1" fmla="val -90195"/>
              <a:gd name="adj2" fmla="val -7234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800" b="1" dirty="0" smtClean="0"/>
              <a:t>选择沈阳市财政局</a:t>
            </a:r>
            <a:endParaRPr lang="zh-CN" alt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2800" dirty="0" smtClean="0"/>
              <a:t>5</a:t>
            </a:r>
            <a:r>
              <a:rPr lang="zh-CN" altLang="en-US" sz="2800" dirty="0" smtClean="0"/>
              <a:t>、查看受理状态</a:t>
            </a:r>
            <a:endParaRPr lang="zh-CN" altLang="en-US" sz="2800" dirty="0"/>
          </a:p>
        </p:txBody>
      </p:sp>
      <p:pic>
        <p:nvPicPr>
          <p:cNvPr id="4" name="内容占位符 3"/>
          <p:cNvPicPr>
            <a:picLocks noGrp="1"/>
          </p:cNvPicPr>
          <p:nvPr>
            <p:ph idx="1"/>
          </p:nvPr>
        </p:nvPicPr>
        <p:blipFill rotWithShape="1">
          <a:blip r:embed="rId1"/>
          <a:srcRect t="8479" b="32607"/>
          <a:stretch>
            <a:fillRect/>
          </a:stretch>
        </p:blipFill>
        <p:spPr>
          <a:xfrm>
            <a:off x="457200" y="1412776"/>
            <a:ext cx="8229600" cy="4536504"/>
          </a:xfrm>
          <a:prstGeom prst="rect">
            <a:avLst/>
          </a:prstGeom>
        </p:spPr>
      </p:pic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10FDC-BEA8-4970-A8C9-E53C722DAC7C}" type="slidenum">
              <a:rPr lang="zh-CN" altLang="en-US" smtClean="0"/>
            </a:fld>
            <a:endParaRPr lang="zh-CN" altLang="en-US"/>
          </a:p>
        </p:txBody>
      </p:sp>
      <p:sp>
        <p:nvSpPr>
          <p:cNvPr id="7" name="矩形标注 6"/>
          <p:cNvSpPr/>
          <p:nvPr/>
        </p:nvSpPr>
        <p:spPr>
          <a:xfrm>
            <a:off x="5436096" y="4725144"/>
            <a:ext cx="3240360" cy="1224136"/>
          </a:xfrm>
          <a:prstGeom prst="wedgeRectCallout">
            <a:avLst>
              <a:gd name="adj1" fmla="val -33024"/>
              <a:gd name="adj2" fmla="val -120849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800" b="1" dirty="0" smtClean="0"/>
              <a:t>受理状态</a:t>
            </a:r>
            <a:endParaRPr lang="zh-CN" alt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82354"/>
          </a:xfrm>
        </p:spPr>
        <p:txBody>
          <a:bodyPr>
            <a:normAutofit/>
          </a:bodyPr>
          <a:lstStyle/>
          <a:p>
            <a:r>
              <a:rPr lang="en-US" altLang="zh-CN" sz="2800" dirty="0" smtClean="0"/>
              <a:t>6</a:t>
            </a:r>
            <a:r>
              <a:rPr lang="zh-CN" altLang="en-US" sz="2800" dirty="0" smtClean="0"/>
              <a:t>、状态显示已受理三</a:t>
            </a:r>
            <a:r>
              <a:rPr lang="zh-CN" altLang="en-US" sz="2800" dirty="0"/>
              <a:t>个工作日后</a:t>
            </a:r>
            <a:r>
              <a:rPr lang="zh-CN" altLang="en-US" sz="2800" dirty="0" smtClean="0"/>
              <a:t>携带下载打印申请表</a:t>
            </a:r>
            <a:r>
              <a:rPr lang="zh-CN" altLang="en-US" sz="2800" dirty="0"/>
              <a:t>实物件（加盖公章）、组织机构代码证（统一</a:t>
            </a:r>
            <a:r>
              <a:rPr lang="zh-CN" altLang="en-US" sz="2800" dirty="0">
                <a:sym typeface="+mn-ea"/>
              </a:rPr>
              <a:t>社会</a:t>
            </a:r>
            <a:r>
              <a:rPr lang="zh-CN" altLang="en-US" sz="2800" dirty="0"/>
              <a:t>信用代码）复印件、申请人身份证</a:t>
            </a:r>
            <a:r>
              <a:rPr lang="zh-CN" altLang="en-US" sz="2800" dirty="0" smtClean="0"/>
              <a:t>复印件（</a:t>
            </a:r>
            <a:r>
              <a:rPr lang="zh-CN" altLang="zh-CN" sz="2800" b="1" dirty="0"/>
              <a:t>注明用于办理财政</a:t>
            </a:r>
            <a:r>
              <a:rPr lang="en-US" altLang="zh-CN" sz="2800" b="1" dirty="0"/>
              <a:t>CA</a:t>
            </a:r>
            <a:r>
              <a:rPr lang="zh-CN" altLang="zh-CN" sz="2800" b="1" dirty="0"/>
              <a:t>数字证书</a:t>
            </a:r>
            <a:r>
              <a:rPr lang="zh-CN" altLang="en-US" sz="2800" dirty="0" smtClean="0"/>
              <a:t>）到</a:t>
            </a:r>
            <a:r>
              <a:rPr lang="zh-CN" altLang="en-US" sz="2800" dirty="0"/>
              <a:t>政务服务保障三</a:t>
            </a:r>
            <a:r>
              <a:rPr lang="zh-CN" altLang="en-US" sz="2800" dirty="0" smtClean="0"/>
              <a:t>部</a:t>
            </a:r>
            <a:br>
              <a:rPr lang="en-US" altLang="zh-CN" sz="2800" dirty="0" smtClean="0"/>
            </a:br>
            <a:r>
              <a:rPr lang="zh-CN" altLang="en-US" sz="2800" dirty="0" smtClean="0"/>
              <a:t>领取</a:t>
            </a:r>
            <a:r>
              <a:rPr lang="zh-CN" altLang="en-US" sz="2800" dirty="0"/>
              <a:t>证书介质</a:t>
            </a:r>
            <a:br>
              <a:rPr lang="zh-CN" altLang="en-US" sz="2800" dirty="0"/>
            </a:br>
            <a:endParaRPr lang="zh-CN" altLang="en-US" sz="28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818" b="43732"/>
          <a:stretch>
            <a:fillRect/>
          </a:stretch>
        </p:blipFill>
        <p:spPr bwMode="auto">
          <a:xfrm>
            <a:off x="467544" y="2708920"/>
            <a:ext cx="8229600" cy="3520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10FDC-BEA8-4970-A8C9-E53C722DAC7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2800" dirty="0" smtClean="0"/>
              <a:t>7</a:t>
            </a:r>
            <a:r>
              <a:rPr lang="zh-CN" altLang="en-US" sz="2800" dirty="0" smtClean="0"/>
              <a:t>、下载打印</a:t>
            </a:r>
            <a:endParaRPr lang="zh-CN" altLang="en-US" sz="2800" dirty="0"/>
          </a:p>
        </p:txBody>
      </p:sp>
      <p:pic>
        <p:nvPicPr>
          <p:cNvPr id="4" name="内容占位符 3"/>
          <p:cNvPicPr>
            <a:picLocks noGrp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457200" y="1630902"/>
            <a:ext cx="8229600" cy="4464558"/>
          </a:xfrm>
          <a:prstGeom prst="rect">
            <a:avLst/>
          </a:prstGeom>
        </p:spPr>
      </p:pic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10FDC-BEA8-4970-A8C9-E53C722DAC7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2800" dirty="0" smtClean="0"/>
              <a:t>8</a:t>
            </a:r>
            <a:r>
              <a:rPr lang="zh-CN" altLang="en-US" sz="2800" dirty="0" smtClean="0"/>
              <a:t>、个人数字证书（</a:t>
            </a:r>
            <a:r>
              <a:rPr lang="en-US" altLang="zh-CN" sz="2800" dirty="0" smtClean="0"/>
              <a:t>CA</a:t>
            </a:r>
            <a:r>
              <a:rPr lang="zh-CN" altLang="en-US" sz="2800" dirty="0" smtClean="0"/>
              <a:t>）业务</a:t>
            </a:r>
            <a:endParaRPr lang="zh-CN" altLang="en-US" sz="2800" dirty="0"/>
          </a:p>
        </p:txBody>
      </p:sp>
      <p:pic>
        <p:nvPicPr>
          <p:cNvPr id="5" name="内容占位符 4"/>
          <p:cNvPicPr>
            <a:picLocks noGrp="1"/>
          </p:cNvPicPr>
          <p:nvPr>
            <p:ph idx="1"/>
          </p:nvPr>
        </p:nvPicPr>
        <p:blipFill rotWithShape="1">
          <a:blip r:embed="rId1"/>
          <a:srcRect t="8479" b="41203"/>
          <a:stretch>
            <a:fillRect/>
          </a:stretch>
        </p:blipFill>
        <p:spPr>
          <a:xfrm>
            <a:off x="457200" y="1340768"/>
            <a:ext cx="8229600" cy="4464496"/>
          </a:xfrm>
          <a:prstGeom prst="rect">
            <a:avLst/>
          </a:prstGeom>
        </p:spPr>
      </p:pic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10FDC-BEA8-4970-A8C9-E53C722DAC7C}" type="slidenum">
              <a:rPr lang="zh-CN" altLang="en-US" smtClean="0"/>
            </a:fld>
            <a:endParaRPr lang="zh-CN" altLang="en-US"/>
          </a:p>
        </p:txBody>
      </p:sp>
      <p:sp>
        <p:nvSpPr>
          <p:cNvPr id="8" name="矩形标注 7"/>
          <p:cNvSpPr/>
          <p:nvPr/>
        </p:nvSpPr>
        <p:spPr>
          <a:xfrm>
            <a:off x="1835696" y="2140029"/>
            <a:ext cx="3240360" cy="1224136"/>
          </a:xfrm>
          <a:prstGeom prst="wedgeRectCallout">
            <a:avLst>
              <a:gd name="adj1" fmla="val -68573"/>
              <a:gd name="adj2" fmla="val 20785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800" b="1" dirty="0" smtClean="0"/>
              <a:t>点击增加</a:t>
            </a:r>
            <a:endParaRPr lang="zh-CN" alt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2800" dirty="0" smtClean="0"/>
              <a:t>9</a:t>
            </a:r>
            <a:r>
              <a:rPr lang="zh-CN" altLang="en-US" sz="2800" dirty="0" smtClean="0"/>
              <a:t>、填写信息并提交</a:t>
            </a:r>
            <a:endParaRPr lang="zh-CN" altLang="en-US" sz="2800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10FDC-BEA8-4970-A8C9-E53C722DAC7C}" type="slidenum">
              <a:rPr lang="zh-CN" altLang="en-US" smtClean="0"/>
            </a:fld>
            <a:endParaRPr lang="zh-CN" altLang="en-US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131" t="10816" r="20562" b="6992"/>
          <a:stretch>
            <a:fillRect/>
          </a:stretch>
        </p:blipFill>
        <p:spPr bwMode="auto">
          <a:xfrm>
            <a:off x="755576" y="1092656"/>
            <a:ext cx="7776864" cy="5216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矩形标注 9"/>
          <p:cNvSpPr/>
          <p:nvPr/>
        </p:nvSpPr>
        <p:spPr>
          <a:xfrm>
            <a:off x="4890053" y="3454318"/>
            <a:ext cx="3240360" cy="432048"/>
          </a:xfrm>
          <a:prstGeom prst="wedgeRectCallout">
            <a:avLst>
              <a:gd name="adj1" fmla="val -95693"/>
              <a:gd name="adj2" fmla="val -9126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800" b="1" dirty="0" smtClean="0"/>
              <a:t>选择沈阳市财政局</a:t>
            </a:r>
            <a:endParaRPr lang="zh-CN" alt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commondata" val="eyJoZGlkIjoiZGZmNDA0NGI2NDAxNjA3NWI5ZTA2ZmFkNTRmNWU5NGQifQ==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482</Words>
  <Application>WPS 演示</Application>
  <PresentationFormat>全屏显示(4:3)</PresentationFormat>
  <Paragraphs>78</Paragraphs>
  <Slides>13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1" baseType="lpstr">
      <vt:lpstr>Arial</vt:lpstr>
      <vt:lpstr>宋体</vt:lpstr>
      <vt:lpstr>Wingdings</vt:lpstr>
      <vt:lpstr>Calibri</vt:lpstr>
      <vt:lpstr>Arial Rounded MT Bold</vt:lpstr>
      <vt:lpstr>微软雅黑</vt:lpstr>
      <vt:lpstr>Arial Unicode MS</vt:lpstr>
      <vt:lpstr>Office 主题​​</vt:lpstr>
      <vt:lpstr>沈阳财政CA系统数字证书申请操作流程 </vt:lpstr>
      <vt:lpstr>2、选择需办理业务</vt:lpstr>
      <vt:lpstr>3、机构数字证书（CA）业务</vt:lpstr>
      <vt:lpstr>4、填写信息并提交</vt:lpstr>
      <vt:lpstr>5、查看受理状态</vt:lpstr>
      <vt:lpstr>6、状态显示已受理三个工作日后携带下载打印申请表实物件（加盖公章）、组织机构代码证（统一社会信用代码）复印件、申请人身份证复印件（注明用于办理财政CA数字证书）到政务服务保障三部 领取证书介质 </vt:lpstr>
      <vt:lpstr>7、下载打印</vt:lpstr>
      <vt:lpstr>8、个人数字证书（CA）业务</vt:lpstr>
      <vt:lpstr>9、填写信息并提交</vt:lpstr>
      <vt:lpstr>10、查看受理状态</vt:lpstr>
      <vt:lpstr>11、状态显示已受理三个工作日后携带下载打印申请表实物件（加盖公章）、组织机构代码证（统一社会信用代码）复印件、申请人身份证复印件（注明用于办理财政CA数字证书）到政务服务保障三部 领取证书介质 </vt:lpstr>
      <vt:lpstr>12、下载打印</vt:lpstr>
      <vt:lpstr>联系方式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沈阳财政CA系统数字证书申请   操  作  流  程 </dc:title>
  <dc:creator>杨浩</dc:creator>
  <cp:lastModifiedBy>袁铭泽</cp:lastModifiedBy>
  <cp:revision>33</cp:revision>
  <cp:lastPrinted>2019-04-18T01:39:00Z</cp:lastPrinted>
  <dcterms:created xsi:type="dcterms:W3CDTF">2019-04-15T06:56:00Z</dcterms:created>
  <dcterms:modified xsi:type="dcterms:W3CDTF">2024-10-21T09:33:37Z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5E9F81BD7F6A43899740147E92037867_12</vt:lpwstr>
  </property>
  <property fmtid="{D5CDD505-2E9C-101B-9397-08002B2CF9AE}" pid="3" name="KSOProductBuildVer">
    <vt:lpwstr>2052-12.1.0.18276</vt:lpwstr>
  </property>
</Properties>
</file>